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62" r:id="rId9"/>
    <p:sldId id="263" r:id="rId10"/>
    <p:sldId id="285" r:id="rId11"/>
    <p:sldId id="265" r:id="rId12"/>
    <p:sldId id="281" r:id="rId13"/>
    <p:sldId id="267" r:id="rId14"/>
    <p:sldId id="264" r:id="rId15"/>
    <p:sldId id="266" r:id="rId16"/>
    <p:sldId id="268" r:id="rId17"/>
    <p:sldId id="269" r:id="rId18"/>
    <p:sldId id="294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86" r:id="rId28"/>
    <p:sldId id="278" r:id="rId29"/>
    <p:sldId id="280" r:id="rId30"/>
    <p:sldId id="279" r:id="rId31"/>
    <p:sldId id="282" r:id="rId32"/>
    <p:sldId id="283" r:id="rId33"/>
    <p:sldId id="284" r:id="rId34"/>
  </p:sldIdLst>
  <p:sldSz cx="10077450" cy="7562850"/>
  <p:notesSz cx="7772400" cy="10058400"/>
  <p:defaultTextStyle>
    <a:defPPr>
      <a:defRPr lang="en-US"/>
    </a:defPPr>
    <a:lvl1pPr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8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7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6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5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7" autoAdjust="0"/>
    <p:restoredTop sz="90929"/>
  </p:normalViewPr>
  <p:slideViewPr>
    <p:cSldViewPr>
      <p:cViewPr varScale="1">
        <p:scale>
          <a:sx n="134" d="100"/>
          <a:sy n="134" d="100"/>
        </p:scale>
        <p:origin x="1464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41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6150" cy="1620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88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88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4038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6788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67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6788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67800" cy="498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6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5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9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11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83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800" indent="-323850" algn="l" defTabSz="45720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Networks of Neurons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Computational Cognitive Neuroscience</a:t>
            </a:r>
          </a:p>
          <a:p>
            <a:r>
              <a:rPr lang="en-US" dirty="0"/>
              <a:t>Randall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352425"/>
            <a:ext cx="3886199" cy="6797915"/>
          </a:xfrm>
        </p:spPr>
      </p:pic>
      <p:sp>
        <p:nvSpPr>
          <p:cNvPr id="5" name="TextBox 4"/>
          <p:cNvSpPr txBox="1"/>
          <p:nvPr/>
        </p:nvSpPr>
        <p:spPr>
          <a:xfrm>
            <a:off x="466725" y="428625"/>
            <a:ext cx="4267200" cy="507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Detectors naturally perform </a:t>
            </a:r>
            <a:r>
              <a:rPr lang="en-US" sz="2800" i="1" dirty="0"/>
              <a:t>categorization</a:t>
            </a:r>
          </a:p>
          <a:p>
            <a:endParaRPr lang="en-US" sz="2400" dirty="0"/>
          </a:p>
          <a:p>
            <a:r>
              <a:rPr lang="en-US" sz="2400" dirty="0"/>
              <a:t>Categorizing things properly is at least 80% of the solution to any problem:</a:t>
            </a:r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Object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Spoken word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Idiom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Relationship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Person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Action recognition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91724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Think in Categories</a:t>
            </a:r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" r="-432"/>
          <a:stretch/>
        </p:blipFill>
        <p:spPr>
          <a:xfrm>
            <a:off x="2143125" y="1571626"/>
            <a:ext cx="5638800" cy="4464666"/>
          </a:xfrm>
        </p:spPr>
      </p:pic>
      <p:sp>
        <p:nvSpPr>
          <p:cNvPr id="5" name="TextBox 4"/>
          <p:cNvSpPr txBox="1"/>
          <p:nvPr/>
        </p:nvSpPr>
        <p:spPr>
          <a:xfrm>
            <a:off x="1228725" y="6219825"/>
            <a:ext cx="80772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(much easier than disconnected pixels..)</a:t>
            </a:r>
          </a:p>
        </p:txBody>
      </p:sp>
    </p:spTree>
    <p:extLst>
      <p:ext uri="{BB962C8B-B14F-4D97-AF65-F5344CB8AC3E}">
        <p14:creationId xmlns:p14="http://schemas.microsoft.com/office/powerpoint/2010/main" val="370298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Categories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819008"/>
            <a:ext cx="9067800" cy="2886177"/>
          </a:xfrm>
        </p:spPr>
      </p:pic>
    </p:spTree>
    <p:extLst>
      <p:ext uri="{BB962C8B-B14F-4D97-AF65-F5344CB8AC3E}">
        <p14:creationId xmlns:p14="http://schemas.microsoft.com/office/powerpoint/2010/main" val="222963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12800"/>
          </a:xfrm>
        </p:spPr>
        <p:txBody>
          <a:bodyPr/>
          <a:lstStyle/>
          <a:p>
            <a:r>
              <a:rPr lang="en-US" dirty="0"/>
              <a:t>The Chair Category</a:t>
            </a:r>
          </a:p>
        </p:txBody>
      </p:sp>
      <p:pic>
        <p:nvPicPr>
          <p:cNvPr id="4" name="Content Placeholder 3" descr="Screen shot 2011-01-25 at 3.09.2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" r="-682"/>
          <a:stretch/>
        </p:blipFill>
        <p:spPr>
          <a:xfrm>
            <a:off x="2295525" y="1357333"/>
            <a:ext cx="5638800" cy="5663912"/>
          </a:xfrm>
        </p:spPr>
      </p:pic>
    </p:spTree>
    <p:extLst>
      <p:ext uri="{BB962C8B-B14F-4D97-AF65-F5344CB8AC3E}">
        <p14:creationId xmlns:p14="http://schemas.microsoft.com/office/powerpoint/2010/main" val="2069947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right ones is key..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men are dead in a cabin in the woods.  What happened??</a:t>
            </a:r>
          </a:p>
        </p:txBody>
      </p:sp>
    </p:spTree>
    <p:extLst>
      <p:ext uri="{BB962C8B-B14F-4D97-AF65-F5344CB8AC3E}">
        <p14:creationId xmlns:p14="http://schemas.microsoft.com/office/powerpoint/2010/main" val="234472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are Interesting!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a mental categorization accurate?  Is there something “real” about a “chair?”</a:t>
            </a:r>
          </a:p>
          <a:p>
            <a:r>
              <a:rPr lang="en-US" dirty="0"/>
              <a:t>Stereotypes are mental categories..</a:t>
            </a:r>
          </a:p>
          <a:p>
            <a:r>
              <a:rPr lang="en-US" dirty="0"/>
              <a:t>Can you encode multiple categories at the same time??</a:t>
            </a:r>
          </a:p>
        </p:txBody>
      </p:sp>
    </p:spTree>
    <p:extLst>
      <p:ext uri="{BB962C8B-B14F-4D97-AF65-F5344CB8AC3E}">
        <p14:creationId xmlns:p14="http://schemas.microsoft.com/office/powerpoint/2010/main" val="345893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 1,000 categories bloom..  You’ve got the room in your head (billions of neurons)</a:t>
            </a:r>
          </a:p>
          <a:p>
            <a:r>
              <a:rPr lang="en-US" dirty="0"/>
              <a:t>Each neuron can respond to multiple things (graded similarity)</a:t>
            </a:r>
          </a:p>
          <a:p>
            <a:r>
              <a:rPr lang="en-US" dirty="0"/>
              <a:t>And each thing activates many neurons (who knows what is going to be relevant this time?)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7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Graded Responses</a:t>
            </a:r>
          </a:p>
        </p:txBody>
      </p:sp>
      <p:pic>
        <p:nvPicPr>
          <p:cNvPr id="4" name="Content Placeholder 3" descr="fig_dist_rep_vis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41" r="-174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188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863E-F021-924B-93B2-896615D5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0" y="301626"/>
            <a:ext cx="9067799" cy="812800"/>
          </a:xfrm>
        </p:spPr>
        <p:txBody>
          <a:bodyPr/>
          <a:lstStyle/>
          <a:p>
            <a:r>
              <a:rPr lang="en-US" dirty="0"/>
              <a:t>Detection =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64B337-6386-5545-90E7-7194F3686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40" y="1266825"/>
            <a:ext cx="9120199" cy="41998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FF826-3971-E241-ACAA-FC45856600FA}"/>
              </a:ext>
            </a:extLst>
          </p:cNvPr>
          <p:cNvSpPr txBox="1"/>
          <p:nvPr/>
        </p:nvSpPr>
        <p:spPr>
          <a:xfrm>
            <a:off x="503240" y="5762625"/>
            <a:ext cx="9067799" cy="159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Detection = extracting relevant dimension from input: emotion detector, gender detector</a:t>
            </a:r>
          </a:p>
          <a:p>
            <a:endParaRPr lang="en-US" sz="1600" dirty="0"/>
          </a:p>
          <a:p>
            <a:r>
              <a:rPr lang="en-US" sz="2800" dirty="0" err="1"/>
              <a:t>face_categ</a:t>
            </a:r>
            <a:r>
              <a:rPr lang="en-US" sz="2800" dirty="0"/>
              <a:t> example from Chapter 3</a:t>
            </a:r>
          </a:p>
        </p:txBody>
      </p:sp>
    </p:spTree>
    <p:extLst>
      <p:ext uri="{BB962C8B-B14F-4D97-AF65-F5344CB8AC3E}">
        <p14:creationId xmlns:p14="http://schemas.microsoft.com/office/powerpoint/2010/main" val="1855024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Patterns</a:t>
            </a:r>
          </a:p>
        </p:txBody>
      </p:sp>
      <p:pic>
        <p:nvPicPr>
          <p:cNvPr id="4" name="Content Placeholder 3" descr="fig_tanaka03_topo_ma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35" r="-61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5877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Biology of </a:t>
            </a:r>
            <a:r>
              <a:rPr lang="en-US" dirty="0" err="1"/>
              <a:t>Neocortex</a:t>
            </a:r>
            <a:r>
              <a:rPr lang="en-US" dirty="0"/>
              <a:t> (“cortex”)</a:t>
            </a:r>
          </a:p>
          <a:p>
            <a:r>
              <a:rPr lang="en-US" dirty="0"/>
              <a:t>Categorization and Distributed Reps</a:t>
            </a:r>
          </a:p>
          <a:p>
            <a:r>
              <a:rPr lang="en-US" dirty="0"/>
              <a:t>Bidirectional Excitation and Attractors</a:t>
            </a:r>
          </a:p>
          <a:p>
            <a:r>
              <a:rPr lang="en-US" dirty="0"/>
              <a:t>Inhibitory Competition and Activity Regulation</a:t>
            </a:r>
          </a:p>
        </p:txBody>
      </p:sp>
    </p:spTree>
    <p:extLst>
      <p:ext uri="{BB962C8B-B14F-4D97-AF65-F5344CB8AC3E}">
        <p14:creationId xmlns:p14="http://schemas.microsoft.com/office/powerpoint/2010/main" val="105733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Topographic Organization</a:t>
            </a:r>
          </a:p>
        </p:txBody>
      </p:sp>
      <p:pic>
        <p:nvPicPr>
          <p:cNvPr id="4" name="Content Placeholder 3" descr="fig_tanaka03_top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10" r="-27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7019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Parts</a:t>
            </a:r>
          </a:p>
        </p:txBody>
      </p:sp>
      <p:pic>
        <p:nvPicPr>
          <p:cNvPr id="4" name="Content Placeholder 3" descr="fig_tanaka03_par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33" r="-74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975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736600"/>
          </a:xfrm>
        </p:spPr>
        <p:txBody>
          <a:bodyPr/>
          <a:lstStyle/>
          <a:p>
            <a:r>
              <a:rPr lang="en-US" dirty="0"/>
              <a:t>Not Just Monkeys</a:t>
            </a:r>
          </a:p>
        </p:txBody>
      </p:sp>
      <p:pic>
        <p:nvPicPr>
          <p:cNvPr id="4" name="Content Placeholder 3" descr="fig_haxbyetal01_obj_maps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" r="-2023" b="16754"/>
          <a:stretch/>
        </p:blipFill>
        <p:spPr>
          <a:xfrm>
            <a:off x="2636414" y="1235249"/>
            <a:ext cx="4718251" cy="6051376"/>
          </a:xfrm>
        </p:spPr>
      </p:pic>
    </p:spTree>
    <p:extLst>
      <p:ext uri="{BB962C8B-B14F-4D97-AF65-F5344CB8AC3E}">
        <p14:creationId xmlns:p14="http://schemas.microsoft.com/office/powerpoint/2010/main" val="141044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Coding Efficiency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4" y="2266395"/>
            <a:ext cx="5867401" cy="2235845"/>
          </a:xfrm>
        </p:spPr>
      </p:pic>
    </p:spTree>
    <p:extLst>
      <p:ext uri="{BB962C8B-B14F-4D97-AF65-F5344CB8AC3E}">
        <p14:creationId xmlns:p14="http://schemas.microsoft.com/office/powerpoint/2010/main" val="294825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Localist</a:t>
            </a:r>
            <a:r>
              <a:rPr lang="en-US" dirty="0"/>
              <a:t> Representations?</a:t>
            </a:r>
          </a:p>
        </p:txBody>
      </p:sp>
      <p:pic>
        <p:nvPicPr>
          <p:cNvPr id="4" name="Content Placeholder 3" descr="fig_halle_berry_neur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28" b="-34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5594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Excitatory Dynamics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55" y="1770063"/>
            <a:ext cx="6889365" cy="4989512"/>
          </a:xfrm>
        </p:spPr>
      </p:pic>
    </p:spTree>
    <p:extLst>
      <p:ext uri="{BB962C8B-B14F-4D97-AF65-F5344CB8AC3E}">
        <p14:creationId xmlns:p14="http://schemas.microsoft.com/office/powerpoint/2010/main" val="32129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Ambiguity Resolution</a:t>
            </a:r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95" r="-22695"/>
          <a:stretch/>
        </p:blipFill>
        <p:spPr/>
      </p:pic>
    </p:spTree>
    <p:extLst>
      <p:ext uri="{BB962C8B-B14F-4D97-AF65-F5344CB8AC3E}">
        <p14:creationId xmlns:p14="http://schemas.microsoft.com/office/powerpoint/2010/main" val="324412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Behold, the cube!</a:t>
            </a:r>
          </a:p>
        </p:txBody>
      </p:sp>
      <p:pic>
        <p:nvPicPr>
          <p:cNvPr id="4" name="Content Placeholder 3" descr="fig_necker_cub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58" b="-359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6503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These?</a:t>
            </a:r>
          </a:p>
        </p:txBody>
      </p:sp>
      <p:pic>
        <p:nvPicPr>
          <p:cNvPr id="4" name="Content Placeholder 3" descr="fig_blob_occlude_examples_50p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53" r="-409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7247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Big Network Model..</a:t>
            </a:r>
          </a:p>
        </p:txBody>
      </p:sp>
      <p:pic>
        <p:nvPicPr>
          <p:cNvPr id="4" name="Content Placeholder 3" descr="fig_highvis_pub_fis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59" r="-47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695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Neurons: Excitatory and Inhibitory</a:t>
            </a:r>
          </a:p>
        </p:txBody>
      </p:sp>
      <p:pic>
        <p:nvPicPr>
          <p:cNvPr id="4" name="Content Placeholder 3" descr="fig_cortex_bio_neurtyp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r="6010"/>
          <a:stretch>
            <a:fillRect/>
          </a:stretch>
        </p:blipFill>
        <p:spPr>
          <a:xfrm>
            <a:off x="1533525" y="1800225"/>
            <a:ext cx="7050087" cy="3879275"/>
          </a:xfrm>
        </p:spPr>
      </p:pic>
      <p:sp>
        <p:nvSpPr>
          <p:cNvPr id="5" name="TextBox 4"/>
          <p:cNvSpPr txBox="1"/>
          <p:nvPr/>
        </p:nvSpPr>
        <p:spPr>
          <a:xfrm>
            <a:off x="1000125" y="5915025"/>
            <a:ext cx="8305800" cy="7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Excitatory = main info processing, long-range connections</a:t>
            </a:r>
          </a:p>
          <a:p>
            <a:r>
              <a:rPr lang="en-US" sz="2400" dirty="0"/>
              <a:t>Inhibitory = local, activity regulation and competition</a:t>
            </a:r>
          </a:p>
        </p:txBody>
      </p:sp>
    </p:spTree>
    <p:extLst>
      <p:ext uri="{BB962C8B-B14F-4D97-AF65-F5344CB8AC3E}">
        <p14:creationId xmlns:p14="http://schemas.microsoft.com/office/powerpoint/2010/main" val="58377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Dynamics</a:t>
            </a:r>
          </a:p>
        </p:txBody>
      </p:sp>
      <p:pic>
        <p:nvPicPr>
          <p:cNvPr id="5" name="Content Placeholder 4" descr="fig_blobo_50_cycletraj_glob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" r="-1441" b="9190"/>
          <a:stretch/>
        </p:blipFill>
        <p:spPr>
          <a:xfrm>
            <a:off x="4048125" y="1800225"/>
            <a:ext cx="5112071" cy="4530972"/>
          </a:xfrm>
        </p:spPr>
      </p:pic>
      <p:pic>
        <p:nvPicPr>
          <p:cNvPr id="6" name="Picture 5" descr="blobo_50_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20288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Competition: selection pressure, survival of the “fittest”, picking the best detector for the job..</a:t>
            </a:r>
          </a:p>
          <a:p>
            <a:r>
              <a:rPr lang="en-US" dirty="0"/>
              <a:t>Interacts with learning: “rich get richer” (but also narrower – no hogging the inputs please!)</a:t>
            </a:r>
          </a:p>
          <a:p>
            <a:r>
              <a:rPr lang="en-US" dirty="0"/>
              <a:t>“Sparse distributed representations”</a:t>
            </a:r>
          </a:p>
          <a:p>
            <a:r>
              <a:rPr lang="en-US" dirty="0"/>
              <a:t> (and also essential for controlling activity, like an air conditioner)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20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Feedforward</a:t>
            </a:r>
            <a:r>
              <a:rPr lang="en-US" dirty="0"/>
              <a:t> and Feedback </a:t>
            </a:r>
            <a:r>
              <a:rPr lang="en-US" dirty="0" err="1"/>
              <a:t>Inhib</a:t>
            </a:r>
            <a:endParaRPr lang="en-US" dirty="0"/>
          </a:p>
        </p:txBody>
      </p:sp>
      <p:pic>
        <p:nvPicPr>
          <p:cNvPr id="4" name="Content Placeholder 3" descr="fig_inhib_typ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6" b="-979"/>
          <a:stretch/>
        </p:blipFill>
        <p:spPr>
          <a:xfrm>
            <a:off x="542925" y="1571625"/>
            <a:ext cx="9067800" cy="3337203"/>
          </a:xfrm>
        </p:spPr>
      </p:pic>
      <p:sp>
        <p:nvSpPr>
          <p:cNvPr id="5" name="TextBox 4"/>
          <p:cNvSpPr txBox="1"/>
          <p:nvPr/>
        </p:nvSpPr>
        <p:spPr>
          <a:xfrm>
            <a:off x="542925" y="5534025"/>
            <a:ext cx="90678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-US" sz="2400" dirty="0"/>
              <a:t>Feedback “</a:t>
            </a:r>
            <a:r>
              <a:rPr lang="en-US" sz="2400" b="1" dirty="0"/>
              <a:t>reacts</a:t>
            </a:r>
            <a:r>
              <a:rPr lang="en-US" sz="2400" dirty="0"/>
              <a:t>” (AC comes on after it gets hot enough)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2400" dirty="0" err="1"/>
              <a:t>Feedforward</a:t>
            </a:r>
            <a:r>
              <a:rPr lang="en-US" sz="2400" dirty="0"/>
              <a:t> “</a:t>
            </a:r>
            <a:r>
              <a:rPr lang="en-US" sz="2400" b="1" dirty="0"/>
              <a:t>anticipates</a:t>
            </a:r>
            <a:r>
              <a:rPr lang="en-US" sz="2400" dirty="0"/>
              <a:t>” (e.g., if AC measured outdoor temp, or weather forecast)</a:t>
            </a:r>
          </a:p>
        </p:txBody>
      </p:sp>
    </p:spTree>
    <p:extLst>
      <p:ext uri="{BB962C8B-B14F-4D97-AF65-F5344CB8AC3E}">
        <p14:creationId xmlns:p14="http://schemas.microsoft.com/office/powerpoint/2010/main" val="1735044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kWTA</a:t>
            </a:r>
            <a:r>
              <a:rPr lang="en-US" dirty="0"/>
              <a:t> Approximation</a:t>
            </a:r>
          </a:p>
        </p:txBody>
      </p:sp>
      <p:pic>
        <p:nvPicPr>
          <p:cNvPr id="4" name="Content Placeholder 3" descr="fig_kwta_distrib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8" b="-150"/>
          <a:stretch/>
        </p:blipFill>
        <p:spPr>
          <a:xfrm>
            <a:off x="466725" y="1876425"/>
            <a:ext cx="9067800" cy="2274024"/>
          </a:xfrm>
        </p:spPr>
      </p:pic>
      <p:pic>
        <p:nvPicPr>
          <p:cNvPr id="5" name="Content Placeholder 3" descr="fig_kwta_avg_distri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86" b="-587"/>
          <a:stretch/>
        </p:blipFill>
        <p:spPr bwMode="auto">
          <a:xfrm>
            <a:off x="466725" y="4391025"/>
            <a:ext cx="9067800" cy="22838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978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Layer Cake..</a:t>
            </a:r>
          </a:p>
        </p:txBody>
      </p:sp>
      <p:pic>
        <p:nvPicPr>
          <p:cNvPr id="4" name="Content Placeholder 3" descr="fig_cortex_bio_lay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5" b="10875"/>
          <a:stretch>
            <a:fillRect/>
          </a:stretch>
        </p:blipFill>
        <p:spPr>
          <a:xfrm>
            <a:off x="466725" y="2181225"/>
            <a:ext cx="4624780" cy="254476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4925" y="2206570"/>
            <a:ext cx="4191000" cy="40555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109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Actually Only 3..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02" y="1770063"/>
            <a:ext cx="5552055" cy="4989512"/>
          </a:xfrm>
        </p:spPr>
      </p:pic>
    </p:spTree>
    <p:extLst>
      <p:ext uri="{BB962C8B-B14F-4D97-AF65-F5344CB8AC3E}">
        <p14:creationId xmlns:p14="http://schemas.microsoft.com/office/powerpoint/2010/main" val="307783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of 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235" y="1647825"/>
            <a:ext cx="4346845" cy="5105400"/>
          </a:xfrm>
        </p:spPr>
      </p:pic>
    </p:spTree>
    <p:extLst>
      <p:ext uri="{BB962C8B-B14F-4D97-AF65-F5344CB8AC3E}">
        <p14:creationId xmlns:p14="http://schemas.microsoft.com/office/powerpoint/2010/main" val="161773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TE.. = Temporal</a:t>
            </a:r>
          </a:p>
          <a:p>
            <a:pPr marL="107904" indent="0">
              <a:buNone/>
            </a:pPr>
            <a:r>
              <a:rPr lang="en-US" dirty="0"/>
              <a:t>LIP, DP.. = Parietal</a:t>
            </a:r>
          </a:p>
          <a:p>
            <a:pPr marL="107904" indent="0">
              <a:buNone/>
            </a:pPr>
            <a:r>
              <a:rPr lang="en-US" dirty="0"/>
              <a:t>8L = Frontal Eye Field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To hippocampus:</a:t>
            </a:r>
          </a:p>
          <a:p>
            <a:pPr marL="107904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107904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129133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Symmetry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125" y="1724025"/>
            <a:ext cx="4935239" cy="4808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=&gt;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Feedforward excitation =&gt; categorization</a:t>
            </a:r>
          </a:p>
          <a:p>
            <a:r>
              <a:rPr lang="en-US" dirty="0"/>
              <a:t>Feedback excitation =&gt; attractor dynamics</a:t>
            </a:r>
          </a:p>
          <a:p>
            <a:r>
              <a:rPr lang="en-US" dirty="0"/>
              <a:t>Lateral inhibition =&gt; competition, regulation</a:t>
            </a:r>
          </a:p>
        </p:txBody>
      </p:sp>
    </p:spTree>
    <p:extLst>
      <p:ext uri="{BB962C8B-B14F-4D97-AF65-F5344CB8AC3E}">
        <p14:creationId xmlns:p14="http://schemas.microsoft.com/office/powerpoint/2010/main" val="4136521606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3813</TotalTime>
  <Words>436</Words>
  <Application>Microsoft Macintosh PowerPoint</Application>
  <PresentationFormat>Custom</PresentationFormat>
  <Paragraphs>80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Symbol</vt:lpstr>
      <vt:lpstr>Times New Roman</vt:lpstr>
      <vt:lpstr>Wingdings</vt:lpstr>
      <vt:lpstr>ror_std_emerbrain</vt:lpstr>
      <vt:lpstr>Networks of Neurons</vt:lpstr>
      <vt:lpstr>Networks</vt:lpstr>
      <vt:lpstr>Neurons: Excitatory and Inhibitory</vt:lpstr>
      <vt:lpstr>The 6 Layer Cake..</vt:lpstr>
      <vt:lpstr>Is Actually Only 3..</vt:lpstr>
      <vt:lpstr>Patterns of Connectivity</vt:lpstr>
      <vt:lpstr>“Van Essen” Hierarchy</vt:lpstr>
      <vt:lpstr>Bidirectional Symmetry</vt:lpstr>
      <vt:lpstr>Biology =&gt; Function</vt:lpstr>
      <vt:lpstr>PowerPoint Presentation</vt:lpstr>
      <vt:lpstr>We Think in Categories</vt:lpstr>
      <vt:lpstr>Hierarchy of Categories</vt:lpstr>
      <vt:lpstr>The Chair Category</vt:lpstr>
      <vt:lpstr>Getting the right ones is key..</vt:lpstr>
      <vt:lpstr>Categories are Interesting!</vt:lpstr>
      <vt:lpstr>Distributed Representations</vt:lpstr>
      <vt:lpstr>Graded Responses</vt:lpstr>
      <vt:lpstr>Detection = Dimension</vt:lpstr>
      <vt:lpstr>Distributed Patterns</vt:lpstr>
      <vt:lpstr>Topographic Organization</vt:lpstr>
      <vt:lpstr>Distributed Parts</vt:lpstr>
      <vt:lpstr>Not Just Monkeys</vt:lpstr>
      <vt:lpstr>Coarse Coding Efficiency</vt:lpstr>
      <vt:lpstr>Localist Representations?</vt:lpstr>
      <vt:lpstr>Bidirectional Excitatory Dynamics</vt:lpstr>
      <vt:lpstr>Top-down Ambiguity Resolution</vt:lpstr>
      <vt:lpstr>Behold, the cube!</vt:lpstr>
      <vt:lpstr>What Are These?</vt:lpstr>
      <vt:lpstr>A Big Network Model..</vt:lpstr>
      <vt:lpstr>Bidirectional Dynamics</vt:lpstr>
      <vt:lpstr>Inhibition</vt:lpstr>
      <vt:lpstr>Feedforward and Feedback Inhib</vt:lpstr>
      <vt:lpstr>kWTA Approximation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Microsoft Office User</cp:lastModifiedBy>
  <cp:revision>34</cp:revision>
  <dcterms:created xsi:type="dcterms:W3CDTF">2009-03-18T06:10:11Z</dcterms:created>
  <dcterms:modified xsi:type="dcterms:W3CDTF">2020-04-09T00:37:44Z</dcterms:modified>
</cp:coreProperties>
</file>